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303" r:id="rId2"/>
    <p:sldId id="257" r:id="rId3"/>
    <p:sldId id="263" r:id="rId4"/>
    <p:sldId id="286" r:id="rId5"/>
    <p:sldId id="264" r:id="rId6"/>
    <p:sldId id="259" r:id="rId7"/>
    <p:sldId id="260" r:id="rId8"/>
    <p:sldId id="265" r:id="rId9"/>
    <p:sldId id="287" r:id="rId10"/>
    <p:sldId id="288" r:id="rId11"/>
    <p:sldId id="302" r:id="rId12"/>
    <p:sldId id="289" r:id="rId13"/>
    <p:sldId id="290" r:id="rId14"/>
    <p:sldId id="291" r:id="rId15"/>
    <p:sldId id="292" r:id="rId16"/>
    <p:sldId id="293" r:id="rId17"/>
    <p:sldId id="301" r:id="rId18"/>
    <p:sldId id="296" r:id="rId19"/>
    <p:sldId id="297" r:id="rId20"/>
    <p:sldId id="261" r:id="rId21"/>
    <p:sldId id="266" r:id="rId22"/>
    <p:sldId id="298" r:id="rId23"/>
    <p:sldId id="299" r:id="rId24"/>
    <p:sldId id="300" r:id="rId25"/>
    <p:sldId id="285" r:id="rId26"/>
    <p:sldId id="25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134C"/>
    <a:srgbClr val="F39E34"/>
    <a:srgbClr val="23AAA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94660"/>
  </p:normalViewPr>
  <p:slideViewPr>
    <p:cSldViewPr snapToGrid="0">
      <p:cViewPr varScale="1">
        <p:scale>
          <a:sx n="59" d="100"/>
          <a:sy n="59" d="100"/>
        </p:scale>
        <p:origin x="836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DE5F0-F600-46C3-AE4D-5148C69FFBAD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0EF6FF-9132-45E0-97B0-6601D5F65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07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90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86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52412-C1B6-F3C9-1832-55B548D7B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CB0C32-629D-218B-0096-63E3659124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3A2B31-6062-BA5D-B19C-FC0939907E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4F52F-2212-C917-90E0-511A99A16A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10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9DE9B-9A6B-E56B-3A2E-48544F06B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B8E850-7BF3-F953-0587-699BF69EE6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31E806-44D7-F165-8A01-EBB92CDA8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82158-080C-8795-393F-0DC5734628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079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636F2-F82B-4FE7-1103-04E9CE16A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CC73D4-50E5-18F5-D8C8-82321D2A6C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17807D-A4C9-42C5-52F6-C4AD19F112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596E5-5547-C733-76FE-4AE95134B9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77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DE9D4-CBBD-39CF-AB04-BF492945B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C9F787-A6F0-B4AA-E084-B6E6A2965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97AC2-B99D-4E92-643D-E755FB134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3E8F1-0B97-8411-9791-E2816322D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FF63-8290-6775-8277-205603A4E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183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6DE25-DCBC-D358-9606-1AFAC0C1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E9CA90-1A03-8F33-D4D4-698AE6B2B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136D4-D9FF-3984-32C8-E310533CA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007F2-5888-0388-EEC2-737DB1C45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E26C5-0E2E-A976-A6BA-B4D7B672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59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E24D53-CB44-64E5-F537-B0AC6B350F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269E02-5B4E-B2E2-BF0E-FFAB403EC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F28F0-7539-0FB2-62D6-933FEFE28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0D598-96DB-8BDF-7A86-05A1D81CF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C07A8-426C-583A-2AB9-069E9B29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39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1706E-CA7F-38DC-3ABC-4F852DF7F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2F1B5-7512-79D3-6D27-ACE3DE8EB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CBC36-52A8-E007-5F87-D62CEE285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3E764-0E8F-32F3-959D-0F804A37A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B5893-D3ED-A111-1DE0-119AD82E1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30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4975-5492-925A-B15F-E8CC6C301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5FB7A-94FF-7667-A5AE-CDBA3EED9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378E6-0E53-3566-5185-3282A7ACF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94B46-3170-CA59-EB06-0A7AC393A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B8DCD-0235-FAC9-2827-6C5C8B105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4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B336E-6F64-9716-79F6-09C1859BC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8254C-3BFA-9701-AC0A-69FFD312B9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13CF7D-60F3-4DD1-50E0-47BBB8577C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75E01B-DD97-C969-E069-6D6722358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95A4BF-086F-98BB-F707-75DF6DF49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03B833-D94C-1AC9-CFFD-831D8DA1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536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9E33-AED8-B87B-9CC4-4BAB91FC3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38AB0-C97E-6DAB-D4F9-4E6E880A7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0FB543-54DF-5442-98C7-915747DAA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C64A0E-6894-69A9-F1E4-675924EDF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49B4D7-7FE4-E06D-00C8-F9CB7BAB3D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CC1D51-1765-5933-46E9-9583E41C6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E0BF8D-CC19-4D88-8268-D162B908A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7C37E9-D6FF-6D2E-CCCD-69876A090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69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FB4E4-AD40-0BBB-5B83-B34C87168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3383E0-E3BA-487A-F1CE-35C3E703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A2B5EC-367A-A661-0FF1-BABCDF90D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9373EB-8547-A75B-B63A-8D83DF86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08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25240F-9D6E-5E5B-5739-A764AAD3F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15E38A-2B47-3BE4-FDBB-F1DA85C4C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3BECA-2872-CB7C-70B9-C193C7281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7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55EF-3FB5-CEEA-B5B9-DF825D069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3C253-96E3-ADD3-298D-DC078E1CF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79389-2AC9-39C4-5C51-4372015E3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87FBA9-D34A-DF22-4030-7CC81ACCF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72565A-DCE6-BEB8-C0B4-AB737C219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8F334-691D-4D47-5697-B841F7F00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04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AB2BD-9587-900E-7B78-C09E1220A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94C592-D295-8F91-555F-5104C216DE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00948D-CF7C-759D-183B-4A97A197F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E657F6-AD68-A51D-F55B-E1258283E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BE1E4-7D6D-F6F3-7A20-AD503FA27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550FD-9475-C54F-A97D-75D446130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40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FA0F04-FAD4-97D9-A6C1-4A9425348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4B0C2-37FD-4F81-D9FA-1A82879BF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B38CD-676D-868D-91EF-E89C850F79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BE4D0-E68C-4FB2-8B3A-AA41DAF039F9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71AA0-E6E0-8ED1-29A0-12D5FC02F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9B170-770F-E884-8E03-34B29117A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86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traveller-searching-finding-gps-3213992/" TargetMode="External"/><Relationship Id="rId3" Type="http://schemas.openxmlformats.org/officeDocument/2006/relationships/image" Target="../media/image10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lickr.com/photos/147875007@N03/26666506057" TargetMode="External"/><Relationship Id="rId5" Type="http://schemas.openxmlformats.org/officeDocument/2006/relationships/image" Target="../media/image11.jpg"/><Relationship Id="rId10" Type="http://schemas.openxmlformats.org/officeDocument/2006/relationships/image" Target="../media/image5.svg"/><Relationship Id="rId4" Type="http://schemas.openxmlformats.org/officeDocument/2006/relationships/hyperlink" Target="https://pxhere.com/es/photo/1556119" TargetMode="External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C9BC5-10B1-BEBB-B01C-B9181C9F2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3CB771B-6FB3-836A-B530-298D694E6588}"/>
              </a:ext>
            </a:extLst>
          </p:cNvPr>
          <p:cNvSpPr/>
          <p:nvPr/>
        </p:nvSpPr>
        <p:spPr>
          <a:xfrm>
            <a:off x="0" y="0"/>
            <a:ext cx="4216400" cy="6858000"/>
          </a:xfrm>
          <a:prstGeom prst="rect">
            <a:avLst/>
          </a:prstGeom>
          <a:solidFill>
            <a:srgbClr val="1B1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52B24A0-851C-4C01-A2D3-EF61280851DF}"/>
              </a:ext>
            </a:extLst>
          </p:cNvPr>
          <p:cNvSpPr/>
          <p:nvPr/>
        </p:nvSpPr>
        <p:spPr>
          <a:xfrm>
            <a:off x="762794" y="-1"/>
            <a:ext cx="7010400" cy="685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4DA6BE5-8970-8901-9877-5D8519CC1D6D}"/>
              </a:ext>
            </a:extLst>
          </p:cNvPr>
          <p:cNvGrpSpPr/>
          <p:nvPr/>
        </p:nvGrpSpPr>
        <p:grpSpPr>
          <a:xfrm rot="9009327">
            <a:off x="3174227" y="688903"/>
            <a:ext cx="2299791" cy="5480193"/>
            <a:chOff x="3753542" y="990487"/>
            <a:chExt cx="2046332" cy="487622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6A3B0D9-2FA2-F957-BE89-D4547CD4741C}"/>
                </a:ext>
              </a:extLst>
            </p:cNvPr>
            <p:cNvSpPr/>
            <p:nvPr/>
          </p:nvSpPr>
          <p:spPr>
            <a:xfrm rot="2843287">
              <a:off x="3753542" y="3846218"/>
              <a:ext cx="2020491" cy="2020491"/>
            </a:xfrm>
            <a:custGeom>
              <a:avLst/>
              <a:gdLst>
                <a:gd name="connsiteX0" fmla="*/ 0 w 4040981"/>
                <a:gd name="connsiteY0" fmla="*/ 2020491 h 4040981"/>
                <a:gd name="connsiteX1" fmla="*/ 2020491 w 4040981"/>
                <a:gd name="connsiteY1" fmla="*/ 0 h 4040981"/>
                <a:gd name="connsiteX2" fmla="*/ 4040982 w 4040981"/>
                <a:gd name="connsiteY2" fmla="*/ 2020491 h 4040981"/>
                <a:gd name="connsiteX3" fmla="*/ 2020491 w 4040981"/>
                <a:gd name="connsiteY3" fmla="*/ 4040982 h 4040981"/>
                <a:gd name="connsiteX4" fmla="*/ 0 w 4040981"/>
                <a:gd name="connsiteY4" fmla="*/ 2020491 h 4040981"/>
                <a:gd name="connsiteX0" fmla="*/ 2020491 w 4040982"/>
                <a:gd name="connsiteY0" fmla="*/ 0 h 4040982"/>
                <a:gd name="connsiteX1" fmla="*/ 4040982 w 4040982"/>
                <a:gd name="connsiteY1" fmla="*/ 2020491 h 4040982"/>
                <a:gd name="connsiteX2" fmla="*/ 2020491 w 4040982"/>
                <a:gd name="connsiteY2" fmla="*/ 4040982 h 4040982"/>
                <a:gd name="connsiteX3" fmla="*/ 0 w 4040982"/>
                <a:gd name="connsiteY3" fmla="*/ 2020491 h 4040982"/>
                <a:gd name="connsiteX4" fmla="*/ 2111931 w 4040982"/>
                <a:gd name="connsiteY4" fmla="*/ 91440 h 4040982"/>
                <a:gd name="connsiteX0" fmla="*/ 2020491 w 4040982"/>
                <a:gd name="connsiteY0" fmla="*/ 0 h 4040982"/>
                <a:gd name="connsiteX1" fmla="*/ 4040982 w 4040982"/>
                <a:gd name="connsiteY1" fmla="*/ 2020491 h 4040982"/>
                <a:gd name="connsiteX2" fmla="*/ 2020491 w 4040982"/>
                <a:gd name="connsiteY2" fmla="*/ 4040982 h 4040982"/>
                <a:gd name="connsiteX3" fmla="*/ 0 w 4040982"/>
                <a:gd name="connsiteY3" fmla="*/ 2020491 h 4040982"/>
                <a:gd name="connsiteX0" fmla="*/ 4040982 w 4040982"/>
                <a:gd name="connsiteY0" fmla="*/ 0 h 2020491"/>
                <a:gd name="connsiteX1" fmla="*/ 2020491 w 4040982"/>
                <a:gd name="connsiteY1" fmla="*/ 2020491 h 2020491"/>
                <a:gd name="connsiteX2" fmla="*/ 0 w 4040982"/>
                <a:gd name="connsiteY2" fmla="*/ 0 h 2020491"/>
                <a:gd name="connsiteX0" fmla="*/ 2020491 w 2020491"/>
                <a:gd name="connsiteY0" fmla="*/ 0 h 2020491"/>
                <a:gd name="connsiteX1" fmla="*/ 0 w 2020491"/>
                <a:gd name="connsiteY1" fmla="*/ 2020491 h 202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0491" h="2020491">
                  <a:moveTo>
                    <a:pt x="2020491" y="0"/>
                  </a:moveTo>
                  <a:cubicBezTo>
                    <a:pt x="2020491" y="1115886"/>
                    <a:pt x="1115886" y="2020491"/>
                    <a:pt x="0" y="2020491"/>
                  </a:cubicBezTo>
                </a:path>
              </a:pathLst>
            </a:custGeom>
            <a:noFill/>
            <a:ln w="403225" cap="rnd">
              <a:gradFill>
                <a:gsLst>
                  <a:gs pos="0">
                    <a:schemeClr val="bg1"/>
                  </a:gs>
                  <a:gs pos="100000">
                    <a:srgbClr val="23AAAD"/>
                  </a:gs>
                </a:gsLst>
                <a:lin ang="21594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0B79D23-C189-8781-5575-E3873997DD46}"/>
                </a:ext>
              </a:extLst>
            </p:cNvPr>
            <p:cNvSpPr/>
            <p:nvPr/>
          </p:nvSpPr>
          <p:spPr>
            <a:xfrm rot="18815050">
              <a:off x="3779383" y="990487"/>
              <a:ext cx="2020491" cy="2020491"/>
            </a:xfrm>
            <a:custGeom>
              <a:avLst/>
              <a:gdLst>
                <a:gd name="connsiteX0" fmla="*/ 0 w 4040981"/>
                <a:gd name="connsiteY0" fmla="*/ 2020491 h 4040981"/>
                <a:gd name="connsiteX1" fmla="*/ 2020491 w 4040981"/>
                <a:gd name="connsiteY1" fmla="*/ 0 h 4040981"/>
                <a:gd name="connsiteX2" fmla="*/ 4040982 w 4040981"/>
                <a:gd name="connsiteY2" fmla="*/ 2020491 h 4040981"/>
                <a:gd name="connsiteX3" fmla="*/ 2020491 w 4040981"/>
                <a:gd name="connsiteY3" fmla="*/ 4040982 h 4040981"/>
                <a:gd name="connsiteX4" fmla="*/ 0 w 4040981"/>
                <a:gd name="connsiteY4" fmla="*/ 2020491 h 4040981"/>
                <a:gd name="connsiteX0" fmla="*/ 0 w 4040982"/>
                <a:gd name="connsiteY0" fmla="*/ 2020491 h 4040982"/>
                <a:gd name="connsiteX1" fmla="*/ 2020491 w 4040982"/>
                <a:gd name="connsiteY1" fmla="*/ 0 h 4040982"/>
                <a:gd name="connsiteX2" fmla="*/ 4040982 w 4040982"/>
                <a:gd name="connsiteY2" fmla="*/ 2020491 h 4040982"/>
                <a:gd name="connsiteX3" fmla="*/ 2020491 w 4040982"/>
                <a:gd name="connsiteY3" fmla="*/ 4040982 h 4040982"/>
                <a:gd name="connsiteX4" fmla="*/ 91440 w 4040982"/>
                <a:gd name="connsiteY4" fmla="*/ 2111931 h 4040982"/>
                <a:gd name="connsiteX0" fmla="*/ 1935425 w 3955916"/>
                <a:gd name="connsiteY0" fmla="*/ 0 h 4040982"/>
                <a:gd name="connsiteX1" fmla="*/ 3955916 w 3955916"/>
                <a:gd name="connsiteY1" fmla="*/ 2020491 h 4040982"/>
                <a:gd name="connsiteX2" fmla="*/ 1935425 w 3955916"/>
                <a:gd name="connsiteY2" fmla="*/ 4040982 h 4040982"/>
                <a:gd name="connsiteX3" fmla="*/ 6374 w 3955916"/>
                <a:gd name="connsiteY3" fmla="*/ 2111931 h 4040982"/>
                <a:gd name="connsiteX0" fmla="*/ 0 w 2020491"/>
                <a:gd name="connsiteY0" fmla="*/ 0 h 4040982"/>
                <a:gd name="connsiteX1" fmla="*/ 2020491 w 2020491"/>
                <a:gd name="connsiteY1" fmla="*/ 2020491 h 4040982"/>
                <a:gd name="connsiteX2" fmla="*/ 0 w 2020491"/>
                <a:gd name="connsiteY2" fmla="*/ 4040982 h 4040982"/>
                <a:gd name="connsiteX0" fmla="*/ 0 w 2020491"/>
                <a:gd name="connsiteY0" fmla="*/ 0 h 2020491"/>
                <a:gd name="connsiteX1" fmla="*/ 2020491 w 2020491"/>
                <a:gd name="connsiteY1" fmla="*/ 2020491 h 202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0491" h="2020491">
                  <a:moveTo>
                    <a:pt x="0" y="0"/>
                  </a:moveTo>
                  <a:cubicBezTo>
                    <a:pt x="1115886" y="0"/>
                    <a:pt x="2020491" y="904605"/>
                    <a:pt x="2020491" y="2020491"/>
                  </a:cubicBezTo>
                </a:path>
              </a:pathLst>
            </a:custGeom>
            <a:noFill/>
            <a:ln w="403225" cap="rnd">
              <a:gradFill>
                <a:gsLst>
                  <a:gs pos="100000">
                    <a:schemeClr val="bg1"/>
                  </a:gs>
                  <a:gs pos="0">
                    <a:srgbClr val="F39E3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B4400FC-E8F8-8550-A105-A9022498DE75}"/>
              </a:ext>
            </a:extLst>
          </p:cNvPr>
          <p:cNvSpPr txBox="1"/>
          <p:nvPr/>
        </p:nvSpPr>
        <p:spPr>
          <a:xfrm>
            <a:off x="6136736" y="1378761"/>
            <a:ext cx="6203439" cy="2284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Personal Travel Assistant(PTA)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7A8D30-34C2-9556-29C2-5143E50E8F5E}"/>
              </a:ext>
            </a:extLst>
          </p:cNvPr>
          <p:cNvSpPr txBox="1"/>
          <p:nvPr/>
        </p:nvSpPr>
        <p:spPr>
          <a:xfrm>
            <a:off x="6672993" y="4492272"/>
            <a:ext cx="5480736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800" spc="-300" dirty="0" err="1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FastAPI</a:t>
            </a:r>
            <a:r>
              <a:rPr lang="en-US" sz="2800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+ MongoDB Backend Project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0115346-4074-D803-7C1A-8E14C0EC914A}"/>
              </a:ext>
            </a:extLst>
          </p:cNvPr>
          <p:cNvSpPr/>
          <p:nvPr/>
        </p:nvSpPr>
        <p:spPr>
          <a:xfrm>
            <a:off x="8646682" y="759952"/>
            <a:ext cx="431800" cy="431800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27E75B88-9633-59CE-CA9F-F8480F00AA30}"/>
              </a:ext>
            </a:extLst>
          </p:cNvPr>
          <p:cNvSpPr/>
          <p:nvPr/>
        </p:nvSpPr>
        <p:spPr>
          <a:xfrm>
            <a:off x="6892178" y="5509860"/>
            <a:ext cx="229893" cy="229893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B7B5D1BF-E851-BF1F-DD41-E5432EBF38A9}"/>
              </a:ext>
            </a:extLst>
          </p:cNvPr>
          <p:cNvSpPr/>
          <p:nvPr/>
        </p:nvSpPr>
        <p:spPr>
          <a:xfrm>
            <a:off x="10997406" y="5740400"/>
            <a:ext cx="431800" cy="431800"/>
          </a:xfrm>
          <a:prstGeom prst="flowChartConnector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C5D8BAC-FE46-C2AE-6C7F-440390CE1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294" y="209112"/>
            <a:ext cx="961988" cy="961988"/>
          </a:xfrm>
          <a:prstGeom prst="rect">
            <a:avLst/>
          </a:prstGeom>
        </p:spPr>
      </p:pic>
      <p:sp>
        <p:nvSpPr>
          <p:cNvPr id="2" name="AutoShape 2" descr="Image of ">
            <a:extLst>
              <a:ext uri="{FF2B5EF4-FFF2-40B4-BE49-F238E27FC236}">
                <a16:creationId xmlns:a16="http://schemas.microsoft.com/office/drawing/2014/main" id="{B8B30004-C917-B216-FFBF-10902C2A56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8" descr="Image of ">
            <a:extLst>
              <a:ext uri="{FF2B5EF4-FFF2-40B4-BE49-F238E27FC236}">
                <a16:creationId xmlns:a16="http://schemas.microsoft.com/office/drawing/2014/main" id="{7755A531-E4A6-E07C-D171-98D4EC7A41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10" descr="Image of ">
            <a:extLst>
              <a:ext uri="{FF2B5EF4-FFF2-40B4-BE49-F238E27FC236}">
                <a16:creationId xmlns:a16="http://schemas.microsoft.com/office/drawing/2014/main" id="{3A9E976B-289B-E4C2-328B-D60D0118E4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1CA3784-276B-F921-01AD-460220777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461" y="92917"/>
            <a:ext cx="6367366" cy="63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9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612CD-4026-8239-2458-729DABE73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F729CC5-A221-8CF9-7DC6-406D8C95AA01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Online Bus Booking Apps in India ...">
            <a:extLst>
              <a:ext uri="{FF2B5EF4-FFF2-40B4-BE49-F238E27FC236}">
                <a16:creationId xmlns:a16="http://schemas.microsoft.com/office/drawing/2014/main" id="{2C3FA765-B8D2-32B1-0947-C6AB027AD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49" y="628651"/>
            <a:ext cx="368935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0E6B4BC-8FE2-9FCD-788B-298350249CC3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9209D2F-2F05-EF7A-DFFA-84F2B7A7EE16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104C7FBD-E525-3F78-C8C0-3D48D5445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BCD7A48-2A5F-D65F-C2F4-549888D54C8D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CAC7000-CABF-BC6B-3407-87F8976CAA2C}"/>
              </a:ext>
            </a:extLst>
          </p:cNvPr>
          <p:cNvSpPr txBox="1"/>
          <p:nvPr/>
        </p:nvSpPr>
        <p:spPr>
          <a:xfrm>
            <a:off x="770733" y="2575299"/>
            <a:ext cx="6150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Bus Search: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APSRTC, TSRTC, Private buses.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Shows operator, timings, price.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Example: APSRTC Volvo at 8 AM, ₹500.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70CC8B-32A4-EDEC-3BFF-B43314347883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5FD465-CB6D-2E33-7892-7521391C4BF6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8EAF2-8D6E-6E49-1F46-90E4CF2D3529}"/>
              </a:ext>
            </a:extLst>
          </p:cNvPr>
          <p:cNvSpPr txBox="1"/>
          <p:nvPr/>
        </p:nvSpPr>
        <p:spPr>
          <a:xfrm>
            <a:off x="770733" y="849391"/>
            <a:ext cx="5477667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Detailed Use Case 2</a:t>
            </a:r>
          </a:p>
        </p:txBody>
      </p:sp>
    </p:spTree>
    <p:extLst>
      <p:ext uri="{BB962C8B-B14F-4D97-AF65-F5344CB8AC3E}">
        <p14:creationId xmlns:p14="http://schemas.microsoft.com/office/powerpoint/2010/main" val="716281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70D38-A822-AE1C-A27D-D51851112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B79F522-E7F1-574D-B0FA-56D86E307808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BBB Scam Alert: How to avoid scams when ...">
            <a:extLst>
              <a:ext uri="{FF2B5EF4-FFF2-40B4-BE49-F238E27FC236}">
                <a16:creationId xmlns:a16="http://schemas.microsoft.com/office/drawing/2014/main" id="{E70060CE-A482-344D-A5FA-98AB1CC24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49" y="628651"/>
            <a:ext cx="3719514" cy="512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88DDE4D-F0C4-80FF-0F7E-55A9536A6C93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B870E9-F3E4-09A2-0DC9-5BED8CF3E62C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1BF81DC-6FA7-B16D-546E-D4EAC946D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585BC8C-E914-211A-8573-31E91EF3E5B2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C866678-D536-16D6-5E40-6A566BC01C8B}"/>
              </a:ext>
            </a:extLst>
          </p:cNvPr>
          <p:cNvSpPr txBox="1"/>
          <p:nvPr/>
        </p:nvSpPr>
        <p:spPr>
          <a:xfrm>
            <a:off x="812013" y="2575299"/>
            <a:ext cx="6150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Hotel Selection: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Uses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MakCorps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API.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Shows name, price, rating.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Example: Grand Vijayawada Hotel, ₹2500/night, rating 4.2⭐.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FD1E68-2370-D11A-D149-11D9B27051A3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93AF7F-5F5A-8FF0-9880-B2E2B30BA8F1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A27726-D839-CFF3-A804-624FE6F7D823}"/>
              </a:ext>
            </a:extLst>
          </p:cNvPr>
          <p:cNvSpPr txBox="1"/>
          <p:nvPr/>
        </p:nvSpPr>
        <p:spPr>
          <a:xfrm>
            <a:off x="770733" y="849391"/>
            <a:ext cx="5477667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Detailed Use Case 3</a:t>
            </a:r>
          </a:p>
        </p:txBody>
      </p:sp>
    </p:spTree>
    <p:extLst>
      <p:ext uri="{BB962C8B-B14F-4D97-AF65-F5344CB8AC3E}">
        <p14:creationId xmlns:p14="http://schemas.microsoft.com/office/powerpoint/2010/main" val="83278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0BB0A-23EE-88E6-AD93-77C1E5F6B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6B26197-6FC1-BC98-100F-84001B626831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91FF17-FD33-B7D1-3F86-A60BC664D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48" y="628651"/>
            <a:ext cx="3705226" cy="512445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6B20EAE-646E-E375-9A59-461FC3A9AD13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438E4D-F05E-C2A4-289D-BC18F37FEF41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00D7CB94-A752-CAE9-FF54-D1ED236EB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F5B7463-8E69-22E2-E4F3-BACAA0930D1C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BA7F0A4-E584-30B1-225D-3C8B31B2B9A3}"/>
              </a:ext>
            </a:extLst>
          </p:cNvPr>
          <p:cNvSpPr txBox="1"/>
          <p:nvPr/>
        </p:nvSpPr>
        <p:spPr>
          <a:xfrm>
            <a:off x="732633" y="2575299"/>
            <a:ext cx="6150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Unified Booking: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Select bus + hotel together.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Stores full details.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Saves time vs. multiple apps.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AFBF0C-7660-5C61-7D7D-77F80EF7BA16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2838A5-D4D0-2DB0-A2DC-CD61FA26B8B4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FC6FC6-CD22-1FFE-B4EC-DE237E7D527D}"/>
              </a:ext>
            </a:extLst>
          </p:cNvPr>
          <p:cNvSpPr txBox="1"/>
          <p:nvPr/>
        </p:nvSpPr>
        <p:spPr>
          <a:xfrm>
            <a:off x="770733" y="849391"/>
            <a:ext cx="5477667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Detailed Use Case 4</a:t>
            </a:r>
          </a:p>
        </p:txBody>
      </p:sp>
    </p:spTree>
    <p:extLst>
      <p:ext uri="{BB962C8B-B14F-4D97-AF65-F5344CB8AC3E}">
        <p14:creationId xmlns:p14="http://schemas.microsoft.com/office/powerpoint/2010/main" val="1826612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6AF8A-07AD-CCCB-BC00-281ED6CC6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A4A5265-1AD6-D312-5F76-6747AF604991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98998C-35B6-45A3-C63F-042EF6894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49" y="628651"/>
            <a:ext cx="3714851" cy="512445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90A8C9D-FB24-134A-F738-061B0A4C4CAF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237329-4146-C4E1-164E-456851C46E14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E1268CB-7EFB-5040-19CC-A5AB3CC5C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CB782F2-7BC2-943E-929E-B87EE2145972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596F37A-1894-4EEF-C994-E74F3C5674C9}"/>
              </a:ext>
            </a:extLst>
          </p:cNvPr>
          <p:cNvSpPr txBox="1"/>
          <p:nvPr/>
        </p:nvSpPr>
        <p:spPr>
          <a:xfrm>
            <a:off x="831459" y="2624329"/>
            <a:ext cx="6150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Bookings Storage: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MongoDB Atlas.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Reliable, scalable, secure.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Fetch all past bookings instantly.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B45146-655C-BF65-28E4-82051A54C059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70D3AD-3491-A71E-6CC1-5E138DFB3A92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CBEBDD-6571-469B-D060-C4BF91601CC0}"/>
              </a:ext>
            </a:extLst>
          </p:cNvPr>
          <p:cNvSpPr txBox="1"/>
          <p:nvPr/>
        </p:nvSpPr>
        <p:spPr>
          <a:xfrm>
            <a:off x="809626" y="873906"/>
            <a:ext cx="5477667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Detailed Use Case 5</a:t>
            </a:r>
          </a:p>
        </p:txBody>
      </p:sp>
    </p:spTree>
    <p:extLst>
      <p:ext uri="{BB962C8B-B14F-4D97-AF65-F5344CB8AC3E}">
        <p14:creationId xmlns:p14="http://schemas.microsoft.com/office/powerpoint/2010/main" val="1914720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B083C-ADB3-214B-9713-DD874918D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65E7C0A-4FD7-B22C-ECA7-8AFC03409358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PowerPoint ClipArt for Presentations ...">
            <a:extLst>
              <a:ext uri="{FF2B5EF4-FFF2-40B4-BE49-F238E27FC236}">
                <a16:creationId xmlns:a16="http://schemas.microsoft.com/office/drawing/2014/main" id="{0B9C9E4F-D666-4ACE-9184-E57046314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48" y="628651"/>
            <a:ext cx="370522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C714A7D-8F35-8DCE-7BC1-40276B1DED66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14F56E-5AF4-02AB-DD5E-28F0345AA1FC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890C2AFC-AA9E-A7AE-3AC4-E2D8A3924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F89F010-8D02-0B14-C70D-BEFE8A278A73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F1A73D5-205A-771E-36A2-70CDD31FC290}"/>
              </a:ext>
            </a:extLst>
          </p:cNvPr>
          <p:cNvSpPr txBox="1"/>
          <p:nvPr/>
        </p:nvSpPr>
        <p:spPr>
          <a:xfrm>
            <a:off x="770733" y="2575299"/>
            <a:ext cx="6150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Search: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 enters From, To, Date.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System returns Weather + Buses + Hotels.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Smart suggestion provided.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1495C0-E6C4-B954-D538-2B8AA06738B0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25AA19-DAE4-C88F-5E34-2193DA895988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C4482-28A1-0D54-57E1-B214BA0A117E}"/>
              </a:ext>
            </a:extLst>
          </p:cNvPr>
          <p:cNvSpPr txBox="1"/>
          <p:nvPr/>
        </p:nvSpPr>
        <p:spPr>
          <a:xfrm>
            <a:off x="770733" y="849391"/>
            <a:ext cx="6277766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Workflow</a:t>
            </a:r>
          </a:p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Step 1</a:t>
            </a:r>
          </a:p>
        </p:txBody>
      </p:sp>
    </p:spTree>
    <p:extLst>
      <p:ext uri="{BB962C8B-B14F-4D97-AF65-F5344CB8AC3E}">
        <p14:creationId xmlns:p14="http://schemas.microsoft.com/office/powerpoint/2010/main" val="874063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A2514-B8DB-74FB-7EFB-552E93277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83BB059-4D58-CA8D-C2F7-4A41AAFD32AA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4D3FE0-7473-9602-608A-99BE358F1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49" y="628651"/>
            <a:ext cx="3744118" cy="512445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95047D5-60FB-C94F-508F-970DCFE9CA7A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058139F-2939-B835-4E56-B33AD975D4C5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C7EEC51-63B5-4FA5-E2B8-394B528F9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AA5A8D-680A-2928-9819-D78FD8133761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846CC1D-C6D7-8597-1312-8CD9D34672D4}"/>
              </a:ext>
            </a:extLst>
          </p:cNvPr>
          <p:cNvSpPr txBox="1"/>
          <p:nvPr/>
        </p:nvSpPr>
        <p:spPr>
          <a:xfrm>
            <a:off x="732633" y="2575299"/>
            <a:ext cx="6150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Book: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 selects Bus ID + Hotel ID.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Booking saved in MongoDB.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Confirmation with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booking_id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D12EBD-1730-FF65-7948-F832A5F96D58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1F800B-3A83-249F-701C-3924D31EF145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C6CF85-C7B6-C17E-6ACC-B37206104931}"/>
              </a:ext>
            </a:extLst>
          </p:cNvPr>
          <p:cNvSpPr txBox="1"/>
          <p:nvPr/>
        </p:nvSpPr>
        <p:spPr>
          <a:xfrm>
            <a:off x="770733" y="849391"/>
            <a:ext cx="5477667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Workflow Step 2</a:t>
            </a:r>
          </a:p>
        </p:txBody>
      </p:sp>
    </p:spTree>
    <p:extLst>
      <p:ext uri="{BB962C8B-B14F-4D97-AF65-F5344CB8AC3E}">
        <p14:creationId xmlns:p14="http://schemas.microsoft.com/office/powerpoint/2010/main" val="901458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2BF0D-CA42-BC21-32F8-417990E1E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C899D40-593E-BB0E-3BDD-C454E54AD9B6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Microsoft Bookings for Small Businesses">
            <a:extLst>
              <a:ext uri="{FF2B5EF4-FFF2-40B4-BE49-F238E27FC236}">
                <a16:creationId xmlns:a16="http://schemas.microsoft.com/office/drawing/2014/main" id="{EE648B09-7AE1-974B-0FB4-3ACEB677C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49" y="628651"/>
            <a:ext cx="370522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33C1BCB-BDDE-EBA7-F856-2D4881B9D3B3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5586991-797B-6EE5-0715-8BEF8868DC16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76526F5-AE20-7893-88A1-602530CF4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B8DC158-0E38-5B03-4480-F54B2153CA52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2ACE516-AF2B-23C9-5B13-E454C1C27000}"/>
              </a:ext>
            </a:extLst>
          </p:cNvPr>
          <p:cNvSpPr txBox="1"/>
          <p:nvPr/>
        </p:nvSpPr>
        <p:spPr>
          <a:xfrm>
            <a:off x="732633" y="2575299"/>
            <a:ext cx="6150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Get Bookings: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 retrieves all saved trips.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Full bus + hotel details shown.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Example: Hyderabad to Vijayawada trip details.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9F9673-5CB1-15E8-988A-E23942851418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4A58C5-DD3D-B132-9343-D34D6DEDAE76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F64936-DE4C-310C-6E06-B7B8B0159409}"/>
              </a:ext>
            </a:extLst>
          </p:cNvPr>
          <p:cNvSpPr txBox="1"/>
          <p:nvPr/>
        </p:nvSpPr>
        <p:spPr>
          <a:xfrm>
            <a:off x="770733" y="849391"/>
            <a:ext cx="5477667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Workflow Step 3</a:t>
            </a:r>
          </a:p>
        </p:txBody>
      </p:sp>
    </p:spTree>
    <p:extLst>
      <p:ext uri="{BB962C8B-B14F-4D97-AF65-F5344CB8AC3E}">
        <p14:creationId xmlns:p14="http://schemas.microsoft.com/office/powerpoint/2010/main" val="2411849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C5E88-85E6-C40F-6226-8A60EBCAE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920BDE2-4948-931B-86FC-29D45723D7D6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AA75E5-E2F8-371F-112E-4360E8A19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49" y="3751615"/>
            <a:ext cx="3705225" cy="1990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FCF679-B115-AA95-CEF1-0C005CCBA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149" y="628651"/>
            <a:ext cx="3705225" cy="312296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4FCCCE9-6F91-B880-AFED-A9876A1AE359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3A2B72-92F2-A3FD-F819-A30A58406686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3019F90-8B84-E50E-16AF-05AD40410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3606056-8F4F-73C1-220F-BFF8EB95B362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01FF566-6056-9771-CCE1-ACAF260D7A52}"/>
              </a:ext>
            </a:extLst>
          </p:cNvPr>
          <p:cNvSpPr txBox="1"/>
          <p:nvPr/>
        </p:nvSpPr>
        <p:spPr>
          <a:xfrm>
            <a:off x="770732" y="3058538"/>
            <a:ext cx="6506363" cy="1815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@router.post('/search')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async def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search_travel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(req: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SearchRequest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):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weather = await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get_weather_summary_for_city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req.to_city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	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req.depart_date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buses = await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search_buses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req.from_city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req.to_city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	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req.depart_date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hotels = await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search_hotels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req.to_city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limit=5)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return {...}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874CE0-41C7-2F21-CF7F-AA661C255A4F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DC8D52-41C8-0FAB-905C-4B0514D69B3B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FCD9AD-903B-0D8C-E88D-7131F5A6B17C}"/>
              </a:ext>
            </a:extLst>
          </p:cNvPr>
          <p:cNvSpPr txBox="1"/>
          <p:nvPr/>
        </p:nvSpPr>
        <p:spPr>
          <a:xfrm>
            <a:off x="618333" y="920318"/>
            <a:ext cx="6150762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Code: Search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3108B6-E07E-D1B4-3F2B-1BC66438D833}"/>
              </a:ext>
            </a:extLst>
          </p:cNvPr>
          <p:cNvSpPr txBox="1"/>
          <p:nvPr/>
        </p:nvSpPr>
        <p:spPr>
          <a:xfrm>
            <a:off x="732633" y="26233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Python (</a:t>
            </a:r>
            <a:r>
              <a:rPr lang="en-IN" dirty="0" err="1"/>
              <a:t>FastAPI</a:t>
            </a:r>
            <a:r>
              <a:rPr lang="en-IN" dirty="0"/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2076420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28582-B392-E72A-54ED-522D8E4AE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C6B3A64-9A1C-C550-40F9-63725B22633A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3E3240-7C03-0EE3-3FEB-9BB600B6A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49" y="628650"/>
            <a:ext cx="3744119" cy="512445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C5582-4C1C-40BF-95B0-A329DAC3FC29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9EB1A1-D4DB-C61A-5D3E-2B46B39AF40D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19D5F41-90F8-4389-AC9E-28CA36CE4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332FB49-6764-FDCB-4661-1F92CAC18F65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997C675-9736-F99C-E18A-18D153F7B8B5}"/>
              </a:ext>
            </a:extLst>
          </p:cNvPr>
          <p:cNvSpPr txBox="1"/>
          <p:nvPr/>
        </p:nvSpPr>
        <p:spPr>
          <a:xfrm>
            <a:off x="770732" y="3058538"/>
            <a:ext cx="6677816" cy="16004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@router.post('/book')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async def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create_booking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(b: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BookingRequest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):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bus = await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get_bus_by_id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b.bus_id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b.from_city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b.to_city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	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b.depart_date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hotel = await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get_hotel_by_id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b.hotel_id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b.to_city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await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bookings_collection.insert_one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({...})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return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BookingResponse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(...)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809795-C96D-3E6E-2B26-AB6EA065B2F7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DD5235-353B-BE75-39F9-7670D9D80951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319688-9274-4737-EA3A-34C2BFF35E6A}"/>
              </a:ext>
            </a:extLst>
          </p:cNvPr>
          <p:cNvSpPr txBox="1"/>
          <p:nvPr/>
        </p:nvSpPr>
        <p:spPr>
          <a:xfrm>
            <a:off x="618333" y="920318"/>
            <a:ext cx="6150762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Code: Book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501551-5D6E-C799-69E8-EF7D5CF29564}"/>
              </a:ext>
            </a:extLst>
          </p:cNvPr>
          <p:cNvSpPr txBox="1"/>
          <p:nvPr/>
        </p:nvSpPr>
        <p:spPr>
          <a:xfrm>
            <a:off x="732633" y="26233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Python (</a:t>
            </a:r>
            <a:r>
              <a:rPr lang="en-IN" dirty="0" err="1"/>
              <a:t>FastAPI</a:t>
            </a:r>
            <a:r>
              <a:rPr lang="en-IN" dirty="0"/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2004186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19719-1BE9-C976-FDFB-BBDDDBCE1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063EAEC-09A5-5887-2F89-49987E59180B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F5B71D-7204-79B1-D530-52990950A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49" y="628650"/>
            <a:ext cx="3744118" cy="512444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BCBDB56-8230-B559-E5A9-053D0AC192EA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DE667C7-EE19-AB59-20F1-02A63F4990F9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5E9E5615-5CDD-38E8-6627-D221A949D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7A07B8-6BE1-B56D-06A0-FAC3833B52A0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4798EC3-6FC0-678D-68CE-00A458E72DF3}"/>
              </a:ext>
            </a:extLst>
          </p:cNvPr>
          <p:cNvSpPr txBox="1"/>
          <p:nvPr/>
        </p:nvSpPr>
        <p:spPr>
          <a:xfrm>
            <a:off x="770733" y="2575299"/>
            <a:ext cx="6150762" cy="26776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{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'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user_name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': 'John',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'email': 'john@example.com',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'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from_city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': 'Hyderabad',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'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to_city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': 'Vijayawada',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'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depart_date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': '2025-09-15',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'bus': {...},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'hotel': {...},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'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booking_id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': '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uuid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',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'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created_at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': 'timestamp'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}</a:t>
            </a:r>
          </a:p>
          <a:p>
            <a:endParaRPr lang="en-US" sz="14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DFAC6A-4422-0F95-8072-40BAA93D994C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0DB651-17C7-938E-71BE-A6146E07EF6D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FB1B25-E06E-7625-C90F-B47A0AB47537}"/>
              </a:ext>
            </a:extLst>
          </p:cNvPr>
          <p:cNvSpPr txBox="1"/>
          <p:nvPr/>
        </p:nvSpPr>
        <p:spPr>
          <a:xfrm>
            <a:off x="770733" y="849391"/>
            <a:ext cx="6677817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Database Schema</a:t>
            </a:r>
          </a:p>
        </p:txBody>
      </p:sp>
    </p:spTree>
    <p:extLst>
      <p:ext uri="{BB962C8B-B14F-4D97-AF65-F5344CB8AC3E}">
        <p14:creationId xmlns:p14="http://schemas.microsoft.com/office/powerpoint/2010/main" val="3561673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055C5D4-DBDF-33EC-4587-DDFBCF32D089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00" name="Picture 4" descr="The concept of business, technology, the Internet and the network. A young entrepreneur working on a virtual screen of the future and sees the inscription: introduction">
            <a:extLst>
              <a:ext uri="{FF2B5EF4-FFF2-40B4-BE49-F238E27FC236}">
                <a16:creationId xmlns:a16="http://schemas.microsoft.com/office/drawing/2014/main" id="{F47E4C3F-E632-B93A-0129-17C9CDD62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49" y="628647"/>
            <a:ext cx="3705225" cy="512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47C530F-4ED7-72C4-DFBA-E6FD67E21A17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25DA37-D2EF-5A47-E272-8EB9966562F5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E79119C-F5D0-516F-2119-6EC753D6B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CA5A2F2-FE45-7F32-05D2-A11066819A95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34E1E17-6420-B454-FF57-8BBA112F623F}"/>
              </a:ext>
            </a:extLst>
          </p:cNvPr>
          <p:cNvSpPr txBox="1"/>
          <p:nvPr/>
        </p:nvSpPr>
        <p:spPr>
          <a:xfrm>
            <a:off x="618333" y="2955557"/>
            <a:ext cx="615076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Instead of juggling multiple apps and websites, users can rely on PTA to:</a:t>
            </a:r>
          </a:p>
          <a:p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🌦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Check real-time weather forecasts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for their destination and receive smart suggestions such as </a:t>
            </a:r>
            <a:r>
              <a:rPr lang="en-US" sz="1400" i="1" dirty="0">
                <a:latin typeface="Poppins" panose="00000500000000000000" pitchFamily="2" charset="0"/>
                <a:cs typeface="Poppins" panose="00000500000000000000" pitchFamily="2" charset="0"/>
              </a:rPr>
              <a:t>“Carry an umbrella”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or </a:t>
            </a:r>
            <a:r>
              <a:rPr lang="en-US" sz="1400" i="1" dirty="0">
                <a:latin typeface="Poppins" panose="00000500000000000000" pitchFamily="2" charset="0"/>
                <a:cs typeface="Poppins" panose="00000500000000000000" pitchFamily="2" charset="0"/>
              </a:rPr>
              <a:t>“Avoid travel due to heavy rains”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🚌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Browse bus options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from APSRTC, TSRTC, and private travel operators, complete with timings, seat types, and fares.</a:t>
            </a:r>
          </a:p>
          <a:p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🏨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View available hotels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at the destination, with ratings, pricing, and location details.</a:t>
            </a:r>
          </a:p>
          <a:p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💼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Book both bus and hotel in one seamless request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, ensuring convenience.</a:t>
            </a:r>
          </a:p>
          <a:p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💾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Store and retrieve bookings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in MongoDB, making it reliable and accessible anytime.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DB223A-9D6B-E2E0-6732-47430A2EF29D}"/>
              </a:ext>
            </a:extLst>
          </p:cNvPr>
          <p:cNvSpPr txBox="1"/>
          <p:nvPr/>
        </p:nvSpPr>
        <p:spPr>
          <a:xfrm>
            <a:off x="618333" y="1584050"/>
            <a:ext cx="61507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Personal Travel Assistant (PTA) is a smart backend application designed to streamline the process of planning and booking trips. Built using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FastAPI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for high-performance APIs and MongoDB for scalable data storage, it provides travelers with a single, unified platform to access critical travel information.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D6280C-B1AC-E4E9-D7B9-00506334F729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EFBDE8-B5E7-821B-23CA-6944C624FA10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749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DD817-0C9A-83B2-07E2-52685EA0C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897259-0E77-6E3B-03D9-31DC486C3ADB}"/>
              </a:ext>
            </a:extLst>
          </p:cNvPr>
          <p:cNvSpPr txBox="1"/>
          <p:nvPr/>
        </p:nvSpPr>
        <p:spPr>
          <a:xfrm>
            <a:off x="214981" y="979714"/>
            <a:ext cx="6000747" cy="494211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1EA1AF7-F7CA-DED6-786C-96A0A2748E15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3DF286-AC15-C327-332C-8CDEAE112294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5009E79B-716C-52DB-E3C6-4916B90AF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3F024D3-E9D1-8701-76AA-A1EA1B9655FD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4165312-615A-D343-FA22-AA0B3F4F1558}"/>
              </a:ext>
            </a:extLst>
          </p:cNvPr>
          <p:cNvSpPr txBox="1"/>
          <p:nvPr/>
        </p:nvSpPr>
        <p:spPr>
          <a:xfrm>
            <a:off x="6568000" y="2694464"/>
            <a:ext cx="54824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backend is powered by </a:t>
            </a:r>
            <a:r>
              <a:rPr lang="en-US" sz="1400" kern="2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FastAPI</a:t>
            </a: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with interactive API documentation provided by Swagger UI.</a:t>
            </a:r>
          </a:p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Through Swagger, we demonstrate how the PTA exposes endpoints for searching destinations (weather, buses, hotels), booking trips, and retrieving saved bookings. This ensures APIs are transparent, testable, and client-ready.</a:t>
            </a:r>
          </a:p>
          <a:p>
            <a:endParaRPr lang="en-US" sz="1400" kern="2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US" sz="1400" kern="2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Note:</a:t>
            </a:r>
          </a:p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Video will be available at my local due to size Issue to push into </a:t>
            </a:r>
            <a:r>
              <a:rPr lang="en-US" sz="1400" kern="2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Github</a:t>
            </a: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endParaRPr lang="en-US" sz="1400" kern="2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AE1F59-2710-4E73-B70C-819413314C80}"/>
              </a:ext>
            </a:extLst>
          </p:cNvPr>
          <p:cNvSpPr txBox="1"/>
          <p:nvPr/>
        </p:nvSpPr>
        <p:spPr>
          <a:xfrm>
            <a:off x="6568000" y="979714"/>
            <a:ext cx="5863427" cy="14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0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Backend </a:t>
            </a:r>
          </a:p>
          <a:p>
            <a:pPr>
              <a:lnSpc>
                <a:spcPct val="70000"/>
              </a:lnSpc>
            </a:pPr>
            <a:r>
              <a:rPr lang="en-US" sz="40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Demonstration – Swagger UI</a:t>
            </a:r>
            <a:endParaRPr lang="en-US" sz="4000" b="1" spc="-300" dirty="0">
              <a:solidFill>
                <a:srgbClr val="F39E3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26" name="Picture 2" descr="flat design play video icon vector illustration">
            <a:extLst>
              <a:ext uri="{FF2B5EF4-FFF2-40B4-BE49-F238E27FC236}">
                <a16:creationId xmlns:a16="http://schemas.microsoft.com/office/drawing/2014/main" id="{6A733378-47AA-C1FA-EBFF-D66B90C40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43" y="1360714"/>
            <a:ext cx="5421086" cy="389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460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B050F-347F-AC04-0C31-71ECBB29D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4DE167-2D07-3334-A3A8-3545D883AB49}"/>
              </a:ext>
            </a:extLst>
          </p:cNvPr>
          <p:cNvSpPr txBox="1"/>
          <p:nvPr/>
        </p:nvSpPr>
        <p:spPr>
          <a:xfrm>
            <a:off x="214981" y="979714"/>
            <a:ext cx="6000747" cy="494211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A766F9-67D8-DF45-1C8B-083AB702D300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35CAE4-6C80-7A99-2AA5-10912B9B1C02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C921C3DA-D107-9A91-88B6-417061E16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57C5CB0-F2C0-7BA8-7045-DD25A5D392A0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3329B6C-9E51-4911-87B4-2ACCC80E15AA}"/>
              </a:ext>
            </a:extLst>
          </p:cNvPr>
          <p:cNvSpPr txBox="1"/>
          <p:nvPr/>
        </p:nvSpPr>
        <p:spPr>
          <a:xfrm>
            <a:off x="6568000" y="2694464"/>
            <a:ext cx="54824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frontend provides a simple and intuitive interface for end-users. Travelers can input their trip details, review weather forecasts, explore bus and hotel options, and complete their bookings in a few clicks.</a:t>
            </a:r>
          </a:p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showcases how the backend APIs integrate seamlessly with the frontend, delivering a smooth travel planning experience.  </a:t>
            </a:r>
          </a:p>
          <a:p>
            <a:endParaRPr lang="en-US" sz="1400" kern="2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US" sz="1400" kern="2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Note:</a:t>
            </a:r>
          </a:p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Video will be available at my local due to size Issue to push into </a:t>
            </a:r>
            <a:r>
              <a:rPr lang="en-US" sz="1400" kern="2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Github</a:t>
            </a: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05044D-86D3-D956-D25A-41614E643AD8}"/>
              </a:ext>
            </a:extLst>
          </p:cNvPr>
          <p:cNvSpPr txBox="1"/>
          <p:nvPr/>
        </p:nvSpPr>
        <p:spPr>
          <a:xfrm>
            <a:off x="6568001" y="979714"/>
            <a:ext cx="5624000" cy="14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0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Frontend Demonstration – PTA User Experience</a:t>
            </a:r>
            <a:endParaRPr lang="en-US" sz="4000" b="1" spc="-300" dirty="0">
              <a:solidFill>
                <a:srgbClr val="F39E3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" name="Picture 2" descr="flat design play video icon vector illustration">
            <a:extLst>
              <a:ext uri="{FF2B5EF4-FFF2-40B4-BE49-F238E27FC236}">
                <a16:creationId xmlns:a16="http://schemas.microsoft.com/office/drawing/2014/main" id="{53578ACD-F04D-35AD-92BA-51F654C5A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43" y="1360714"/>
            <a:ext cx="5421086" cy="389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766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F5FC2-ABAB-4542-2116-C952209BA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8E6A0B1-677A-17FE-44CD-0508F4ED7712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B368C9-C1A4-1E09-7708-09EC0D5A6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49" y="586861"/>
            <a:ext cx="3705225" cy="516623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9BA8B8E-680C-F89C-228B-65FE0141AB76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C25486-C203-3E70-7143-7123726D2569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0729AA76-B19F-2672-7D14-EF39C101F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2D49B21-753D-352E-283D-491152C70589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C11EFEB-8255-75C6-7B4F-1A2222C93949}"/>
              </a:ext>
            </a:extLst>
          </p:cNvPr>
          <p:cNvSpPr txBox="1"/>
          <p:nvPr/>
        </p:nvSpPr>
        <p:spPr>
          <a:xfrm>
            <a:off x="770733" y="2575299"/>
            <a:ext cx="61507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Deployment Strategy: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Backend on AWS/Azure.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MongoDB Atlas for cloud DB.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Docker for portability.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CI/CD pipeline for updates.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D9296E-055B-1062-773C-E3E279FC1F14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A4B288-2066-3D44-7E9E-F54AF5EA2BB4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563757-4F34-FC42-F567-C332A70FAB9A}"/>
              </a:ext>
            </a:extLst>
          </p:cNvPr>
          <p:cNvSpPr txBox="1"/>
          <p:nvPr/>
        </p:nvSpPr>
        <p:spPr>
          <a:xfrm>
            <a:off x="770733" y="849391"/>
            <a:ext cx="6413838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Deployment Notes</a:t>
            </a:r>
          </a:p>
        </p:txBody>
      </p:sp>
    </p:spTree>
    <p:extLst>
      <p:ext uri="{BB962C8B-B14F-4D97-AF65-F5344CB8AC3E}">
        <p14:creationId xmlns:p14="http://schemas.microsoft.com/office/powerpoint/2010/main" val="3037380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F0692-E2F8-E9BC-D1B2-F764FE626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A8972C4-A389-89E0-3378-4800F8A556AB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Creating A Plan for The Future - Texas ...">
            <a:extLst>
              <a:ext uri="{FF2B5EF4-FFF2-40B4-BE49-F238E27FC236}">
                <a16:creationId xmlns:a16="http://schemas.microsoft.com/office/drawing/2014/main" id="{5B0DA4B3-16AA-00E2-8094-5C6D32C8F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49" y="628651"/>
            <a:ext cx="370522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9138F46-3E2C-3B3E-56AA-D5A949566D59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2988C6-16DD-F630-50FD-90A196FF6E04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AE7F3B1-0F8A-0A74-8C8A-11696B585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D6863A9-46F9-72FA-6C2E-09C512ED248F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4F9E46F-9D8E-A69B-CF68-8CD2C7833571}"/>
              </a:ext>
            </a:extLst>
          </p:cNvPr>
          <p:cNvSpPr txBox="1"/>
          <p:nvPr/>
        </p:nvSpPr>
        <p:spPr>
          <a:xfrm>
            <a:off x="834232" y="2575299"/>
            <a:ext cx="61507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Future Plans: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Add flights and trains.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Integrate payments (UPI, cards).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Add seat selection.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Mobile app frontend.</a:t>
            </a:r>
          </a:p>
          <a:p>
            <a:endParaRPr lang="en-US" sz="16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E6518-FFE1-8AEB-A630-201051841098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4C2EFF-2723-BB60-6086-D370C6132DEF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FADF07-2CB4-9C45-CB13-A4743C7EF7E4}"/>
              </a:ext>
            </a:extLst>
          </p:cNvPr>
          <p:cNvSpPr txBox="1"/>
          <p:nvPr/>
        </p:nvSpPr>
        <p:spPr>
          <a:xfrm>
            <a:off x="770733" y="849391"/>
            <a:ext cx="6277761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Scalability &amp; Enhancements</a:t>
            </a:r>
          </a:p>
        </p:txBody>
      </p:sp>
    </p:spTree>
    <p:extLst>
      <p:ext uri="{BB962C8B-B14F-4D97-AF65-F5344CB8AC3E}">
        <p14:creationId xmlns:p14="http://schemas.microsoft.com/office/powerpoint/2010/main" val="551652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C513D-8437-BCB2-D14E-FC13E2DD3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EB8626E-5C94-9519-8627-8D51505328CD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Shaking Hands Client Happy Stock Photos ...">
            <a:extLst>
              <a:ext uri="{FF2B5EF4-FFF2-40B4-BE49-F238E27FC236}">
                <a16:creationId xmlns:a16="http://schemas.microsoft.com/office/drawing/2014/main" id="{2FBECB25-5781-E72E-FD82-3D107B626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49" y="628651"/>
            <a:ext cx="370522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8577749-D2CD-DE1A-BE45-D78F6C6698FB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E191E0-8FBE-D7CE-EC2F-94D86C652DC1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89ACE3D-6C63-C819-3732-D9CB450B3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773CE26-A84E-DC63-A372-76E00080DBFF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8D5CD47-975B-55A6-0A6D-1D3E2C1F81D1}"/>
              </a:ext>
            </a:extLst>
          </p:cNvPr>
          <p:cNvSpPr txBox="1"/>
          <p:nvPr/>
        </p:nvSpPr>
        <p:spPr>
          <a:xfrm>
            <a:off x="809626" y="2575299"/>
            <a:ext cx="61507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Why PTA is valuable: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Saves time for users.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Reliable &amp; scalable.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Single platform for travel.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Ready for production.</a:t>
            </a:r>
          </a:p>
          <a:p>
            <a:endParaRPr lang="en-US" sz="16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212BE0-2DD3-6C32-255F-573AD70FD5FE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82F2FE-F17F-5DBF-E7EE-ED4D7B907869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7A1A4B-1498-9497-2683-4282424245B4}"/>
              </a:ext>
            </a:extLst>
          </p:cNvPr>
          <p:cNvSpPr txBox="1"/>
          <p:nvPr/>
        </p:nvSpPr>
        <p:spPr>
          <a:xfrm>
            <a:off x="770733" y="849391"/>
            <a:ext cx="6402953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Client Value Proposition</a:t>
            </a:r>
          </a:p>
        </p:txBody>
      </p:sp>
    </p:spTree>
    <p:extLst>
      <p:ext uri="{BB962C8B-B14F-4D97-AF65-F5344CB8AC3E}">
        <p14:creationId xmlns:p14="http://schemas.microsoft.com/office/powerpoint/2010/main" val="1175510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5AFFD-39FF-5554-8BC9-A1813962E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D3F51D2-E558-C026-1027-180A7D33C1E8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lleagues working together in a corporate office setting, reviewing documents and charts, engaging in decision making and team building in a professional environment.">
            <a:extLst>
              <a:ext uri="{FF2B5EF4-FFF2-40B4-BE49-F238E27FC236}">
                <a16:creationId xmlns:a16="http://schemas.microsoft.com/office/drawing/2014/main" id="{B2A9DA92-A3C1-F492-2CB2-AE270D3B0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49" y="628651"/>
            <a:ext cx="370522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CA05C63-C4DB-0840-C7B5-27919B14FF6F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2871AE6-E76E-90D7-ED55-7F24B69FD073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10E3FB64-C4C0-93E8-F327-8CF47D9BF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CCC1316-12C0-2963-FFBD-90D6F2284A5D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76B739F-4CBD-97A7-CF11-570AEDF355B4}"/>
              </a:ext>
            </a:extLst>
          </p:cNvPr>
          <p:cNvSpPr txBox="1"/>
          <p:nvPr/>
        </p:nvSpPr>
        <p:spPr>
          <a:xfrm>
            <a:off x="770733" y="1864335"/>
            <a:ext cx="6150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PTA is scalable and production-ready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Integrates weather, buses, hotels into one backend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Simplifies client travel planning</a:t>
            </a:r>
          </a:p>
          <a:p>
            <a:endParaRPr lang="en-US" sz="14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93D496-29E2-7953-A3BD-327F20A8AE42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98F7C8-87D4-0B3F-6DF8-6B742A95B6DA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5574B9-B18D-F89D-A1A7-EC1733063CF6}"/>
              </a:ext>
            </a:extLst>
          </p:cNvPr>
          <p:cNvSpPr txBox="1"/>
          <p:nvPr/>
        </p:nvSpPr>
        <p:spPr>
          <a:xfrm>
            <a:off x="770733" y="8493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208452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688259-6D80-C4E7-7800-399FF0886C91}"/>
              </a:ext>
            </a:extLst>
          </p:cNvPr>
          <p:cNvSpPr txBox="1"/>
          <p:nvPr/>
        </p:nvSpPr>
        <p:spPr>
          <a:xfrm>
            <a:off x="2604691" y="1277785"/>
            <a:ext cx="6982617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9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Thank You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E088B2-7839-7182-1F4C-0A026525B9D2}"/>
              </a:ext>
            </a:extLst>
          </p:cNvPr>
          <p:cNvSpPr/>
          <p:nvPr/>
        </p:nvSpPr>
        <p:spPr>
          <a:xfrm>
            <a:off x="10877550" y="4914900"/>
            <a:ext cx="131445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8B4B88-3803-7AB5-CEFC-EE256A8F840C}"/>
              </a:ext>
            </a:extLst>
          </p:cNvPr>
          <p:cNvSpPr/>
          <p:nvPr/>
        </p:nvSpPr>
        <p:spPr>
          <a:xfrm>
            <a:off x="0" y="0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947CBE-BE23-9F0E-669C-8628949F5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635" y="206829"/>
            <a:ext cx="6982617" cy="707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821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6D905-46A3-107C-5819-F340F7DEC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6795F11-9011-2F97-7110-ED578EDF70EE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A businessman holds a virtual screen of superapp that serves multiple services as a one stop service">
            <a:extLst>
              <a:ext uri="{FF2B5EF4-FFF2-40B4-BE49-F238E27FC236}">
                <a16:creationId xmlns:a16="http://schemas.microsoft.com/office/drawing/2014/main" id="{F6C1E03B-A5BD-0AA2-FD2F-A9AC345BE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50" y="628649"/>
            <a:ext cx="3705225" cy="512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4EABAA1-83BD-FCC2-B0F7-45997211F8CB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CE848D5-FB16-2CBC-011A-3C3F213F2330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3523C5D-5B6A-E822-DEEC-296ADE383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44A202-694A-B393-ED90-D1E0E58F7DA6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F730A1A-F6BF-BEE7-0B93-901CE00E0C4B}"/>
              </a:ext>
            </a:extLst>
          </p:cNvPr>
          <p:cNvSpPr txBox="1"/>
          <p:nvPr/>
        </p:nvSpPr>
        <p:spPr>
          <a:xfrm>
            <a:off x="618333" y="1584050"/>
            <a:ext cx="61507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By integrating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external APIs (Open-</a:t>
            </a:r>
            <a:r>
              <a:rPr lang="en-US" sz="1400" b="1" dirty="0" err="1">
                <a:latin typeface="Poppins" panose="00000500000000000000" pitchFamily="2" charset="0"/>
                <a:cs typeface="Poppins" panose="00000500000000000000" pitchFamily="2" charset="0"/>
              </a:rPr>
              <a:t>Meteo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400" b="1" dirty="0" err="1">
                <a:latin typeface="Poppins" panose="00000500000000000000" pitchFamily="2" charset="0"/>
                <a:cs typeface="Poppins" panose="00000500000000000000" pitchFamily="2" charset="0"/>
              </a:rPr>
              <a:t>MakCorps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along with mocked bus data, PTA creates an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end-to-end backend solution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that is both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scalable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and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client-ready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. It not only simplifies trip planning for travelers but also demonstrates how modern backend systems can combine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multiple services into one platform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effectively.</a:t>
            </a:r>
            <a:endParaRPr lang="en-US" sz="14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2074CC-8159-ECA8-6693-0A3EBD90BBE5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EC7E64-D7D1-BEC7-03C5-1B123A5906B8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380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926FB-9E86-9D02-3E6E-77410A34D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4179E57-CE7C-98D7-596A-405A0F7D0613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trategic Goals and Objectives ...">
            <a:extLst>
              <a:ext uri="{FF2B5EF4-FFF2-40B4-BE49-F238E27FC236}">
                <a16:creationId xmlns:a16="http://schemas.microsoft.com/office/drawing/2014/main" id="{93CFDC96-5641-4941-82E9-86785DDE8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48" y="628651"/>
            <a:ext cx="370522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04F802E-B1A8-E926-0D86-8114798AB921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E05C005-99F9-BD15-63A2-A29745057595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1289EC4-1017-C497-550E-EE3F77621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CE99525-1441-DAC4-4765-200AC037880F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D01145B-F089-4F11-047A-9F8002508A78}"/>
              </a:ext>
            </a:extLst>
          </p:cNvPr>
          <p:cNvSpPr txBox="1"/>
          <p:nvPr/>
        </p:nvSpPr>
        <p:spPr>
          <a:xfrm>
            <a:off x="822154" y="1864335"/>
            <a:ext cx="61507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PTA solves these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Combining weather + buses + hotels.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Giving smart weather suggestions.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Single step booking.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Reliable MongoDB storage.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CF1A3A-52B7-F806-BBC7-DEA25D421C9A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45F842-B1A9-5B5B-285C-355EFBF90B18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FAA3A3-5E2D-1DFD-C9A3-1794EBC6D16C}"/>
              </a:ext>
            </a:extLst>
          </p:cNvPr>
          <p:cNvSpPr txBox="1"/>
          <p:nvPr/>
        </p:nvSpPr>
        <p:spPr>
          <a:xfrm>
            <a:off x="822154" y="8493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4197783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27A17-9CBC-7D35-0FCE-E501494CF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083E0EB-9A73-EA4A-E8C7-B66AA60C5F6F}"/>
              </a:ext>
            </a:extLst>
          </p:cNvPr>
          <p:cNvSpPr/>
          <p:nvPr/>
        </p:nvSpPr>
        <p:spPr>
          <a:xfrm>
            <a:off x="9714139" y="4446068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CBEEC5-CFA4-052B-D883-E3AB9EFB6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49" y="628650"/>
            <a:ext cx="3745139" cy="512055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80631E0-6282-6DF6-4C19-7207184D369D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C3CD583-4D3B-180D-5562-83C33622F9B1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52D0835-102A-66F7-36AC-4D9A50203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91106AA-C82B-19A6-241D-99526FDAFDCC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9475A60-9C71-E482-4104-E16D30E52D88}"/>
              </a:ext>
            </a:extLst>
          </p:cNvPr>
          <p:cNvSpPr txBox="1"/>
          <p:nvPr/>
        </p:nvSpPr>
        <p:spPr>
          <a:xfrm>
            <a:off x="618333" y="2057769"/>
            <a:ext cx="61525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Plan trips with real-time weather + suggestions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Choose APSRTC, TSRTC, Private buses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Select hotels with ratings and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Book bus &amp; hotel in one 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Store bookings in MongoDB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134333-BDA2-760D-E2BC-41F7F1F051D0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 Case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2EDBA1-ED03-A211-9D62-A88861ED3620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46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C5D6E-75BE-3BF8-DDFF-AEFFFAB72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E6F01B-4A2D-89A5-0CD8-6D0D50E04F24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7251C9-50E1-D6E7-1A31-0100DAF93BD5}"/>
              </a:ext>
            </a:extLst>
          </p:cNvPr>
          <p:cNvSpPr/>
          <p:nvPr/>
        </p:nvSpPr>
        <p:spPr>
          <a:xfrm>
            <a:off x="0" y="5871188"/>
            <a:ext cx="4800600" cy="697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6E736C-1227-C0DA-94D9-E520C71916E2}"/>
              </a:ext>
            </a:extLst>
          </p:cNvPr>
          <p:cNvSpPr/>
          <p:nvPr/>
        </p:nvSpPr>
        <p:spPr>
          <a:xfrm>
            <a:off x="193168" y="108857"/>
            <a:ext cx="6275608" cy="5210629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337761C-828E-FF7C-E1DA-E59A8E2AF68F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643686-7E6A-4CFC-EB4B-F0BC1CE50BFB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B8019E4-3052-E355-AC05-A6B236742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EA24FC2-CF6A-5B4D-1C5F-4C0CC5ABE0AB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3335217-7D2D-3A92-6CFA-B96DAA7B6CCC}"/>
              </a:ext>
            </a:extLst>
          </p:cNvPr>
          <p:cNvSpPr txBox="1"/>
          <p:nvPr/>
        </p:nvSpPr>
        <p:spPr>
          <a:xfrm>
            <a:off x="1042989" y="1902732"/>
            <a:ext cx="45759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FastAPI</a:t>
            </a: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backend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MongoDB Atlas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Open-</a:t>
            </a:r>
            <a:r>
              <a:rPr lang="en-US" sz="16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Meteo</a:t>
            </a: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API (Weather)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MakCorps</a:t>
            </a: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API (Hotels)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Mock APSRTC/TSRTC/Private buses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41214E-DA30-18B9-9279-561310A407E1}"/>
              </a:ext>
            </a:extLst>
          </p:cNvPr>
          <p:cNvSpPr txBox="1"/>
          <p:nvPr/>
        </p:nvSpPr>
        <p:spPr>
          <a:xfrm>
            <a:off x="1042989" y="708666"/>
            <a:ext cx="572610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System Architecture</a:t>
            </a:r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DA45513C-C875-9E30-3FE7-CA6647ACB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926" y="108856"/>
            <a:ext cx="5422906" cy="521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656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088F8-073A-5FCF-7308-2EC60CDF3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B866F9C-C980-C5AF-4EA1-DD1F53A07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309101" y="1014058"/>
            <a:ext cx="2387600" cy="2984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8B4C8C-B834-9E9C-6D73-C796F53E7D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559549" y="1003301"/>
            <a:ext cx="2387600" cy="2984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CB1184-69E1-1BB1-FC15-A36AF25BEC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822700" y="1003301"/>
            <a:ext cx="2387600" cy="2984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CCEC3B-C0D3-843C-32F3-72780EA21026}"/>
              </a:ext>
            </a:extLst>
          </p:cNvPr>
          <p:cNvSpPr txBox="1"/>
          <p:nvPr/>
        </p:nvSpPr>
        <p:spPr>
          <a:xfrm>
            <a:off x="395289" y="1003300"/>
            <a:ext cx="4381499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Workflow</a:t>
            </a:r>
            <a:endParaRPr lang="en-US" sz="4800" b="1" spc="-300" dirty="0">
              <a:solidFill>
                <a:srgbClr val="F39E3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EFEB41-F2DB-96D6-EC81-7B4533E7A9D2}"/>
              </a:ext>
            </a:extLst>
          </p:cNvPr>
          <p:cNvSpPr txBox="1"/>
          <p:nvPr/>
        </p:nvSpPr>
        <p:spPr>
          <a:xfrm>
            <a:off x="3822699" y="4816565"/>
            <a:ext cx="25915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 searches for a destination, triggering integrated requests for weather forecasts, available bus routes, and hotel options.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D27CD7-4619-FFF5-0D5E-D957F5CFCC3C}"/>
              </a:ext>
            </a:extLst>
          </p:cNvPr>
          <p:cNvSpPr txBox="1"/>
          <p:nvPr/>
        </p:nvSpPr>
        <p:spPr>
          <a:xfrm>
            <a:off x="6565900" y="4816565"/>
            <a:ext cx="23160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Seamless booking process where users confirm bus tickets and hotel reservations in one go.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C4DEE0-C107-F55E-474C-571FCA10CAAB}"/>
              </a:ext>
            </a:extLst>
          </p:cNvPr>
          <p:cNvSpPr txBox="1"/>
          <p:nvPr/>
        </p:nvSpPr>
        <p:spPr>
          <a:xfrm>
            <a:off x="9033560" y="4782924"/>
            <a:ext cx="26631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Users can effortlessly retrieve and manage all their consolidated travel bookings from a single interface.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3A0819-0D3C-02E0-6DBB-4E9689E40008}"/>
              </a:ext>
            </a:extLst>
          </p:cNvPr>
          <p:cNvGrpSpPr/>
          <p:nvPr/>
        </p:nvGrpSpPr>
        <p:grpSpPr>
          <a:xfrm>
            <a:off x="732633" y="6026099"/>
            <a:ext cx="4886323" cy="609290"/>
            <a:chOff x="618333" y="6026099"/>
            <a:chExt cx="4886323" cy="60929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27F195B-8CF8-2175-9BC5-9CE49FA48C1C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  <a:p>
              <a:endPara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3FE5C1F2-A290-1FBE-0BC2-EC5F0E887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3F2914-AE79-DECF-8393-B159B3697381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77856AE-B9D0-ABBB-4890-0ABBF6EFD8B0}"/>
              </a:ext>
            </a:extLst>
          </p:cNvPr>
          <p:cNvSpPr txBox="1"/>
          <p:nvPr/>
        </p:nvSpPr>
        <p:spPr>
          <a:xfrm>
            <a:off x="3822700" y="4235072"/>
            <a:ext cx="2273300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  <a:r>
              <a:rPr lang="en-US" sz="16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2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- Search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3B31B0-2FE1-CB8C-9BD4-AF58FA3222EF}"/>
              </a:ext>
            </a:extLst>
          </p:cNvPr>
          <p:cNvSpPr txBox="1"/>
          <p:nvPr/>
        </p:nvSpPr>
        <p:spPr>
          <a:xfrm>
            <a:off x="6565899" y="4235072"/>
            <a:ext cx="2164443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  <a:r>
              <a:rPr lang="en-US" sz="32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- Book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E78E57-DEE7-7554-91C1-CAA4F8DCD328}"/>
              </a:ext>
            </a:extLst>
          </p:cNvPr>
          <p:cNvSpPr txBox="1"/>
          <p:nvPr/>
        </p:nvSpPr>
        <p:spPr>
          <a:xfrm>
            <a:off x="8730342" y="4235072"/>
            <a:ext cx="3755571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  <a:r>
              <a:rPr lang="en-US" sz="32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– Get Bookings</a:t>
            </a:r>
          </a:p>
        </p:txBody>
      </p:sp>
    </p:spTree>
    <p:extLst>
      <p:ext uri="{BB962C8B-B14F-4D97-AF65-F5344CB8AC3E}">
        <p14:creationId xmlns:p14="http://schemas.microsoft.com/office/powerpoint/2010/main" val="2853014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67877-2004-9731-958C-BEDC0CDD4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2F279BB-5536-C9A7-6B0B-99C761433068}"/>
              </a:ext>
            </a:extLst>
          </p:cNvPr>
          <p:cNvSpPr txBox="1"/>
          <p:nvPr/>
        </p:nvSpPr>
        <p:spPr>
          <a:xfrm>
            <a:off x="395289" y="1003300"/>
            <a:ext cx="4381499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API Endpoints</a:t>
            </a:r>
            <a:endParaRPr lang="en-US" sz="4800" b="1" spc="-300" dirty="0">
              <a:solidFill>
                <a:srgbClr val="F39E3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F6A2BD9-A1B4-EE06-62C2-6831F680B081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17DFED1-5C71-F8FF-B3A1-C4DAA0E9236C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28F4F055-9A49-F372-D116-2C56002D1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C47E290-70A8-7567-4837-9ECC359410CF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F991D5-A289-F37B-6428-691B98E104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097331"/>
              </p:ext>
            </p:extLst>
          </p:nvPr>
        </p:nvGraphicFramePr>
        <p:xfrm>
          <a:off x="2586038" y="2016185"/>
          <a:ext cx="9203190" cy="2681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7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7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77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3870"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Method</a:t>
                      </a:r>
                    </a:p>
                  </a:txBody>
                  <a:tcPr>
                    <a:solidFill>
                      <a:srgbClr val="1B13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Endpoint</a:t>
                      </a:r>
                    </a:p>
                  </a:txBody>
                  <a:tcPr>
                    <a:solidFill>
                      <a:srgbClr val="1B13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Description</a:t>
                      </a:r>
                    </a:p>
                  </a:txBody>
                  <a:tcPr>
                    <a:solidFill>
                      <a:srgbClr val="1B13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7418"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POST</a:t>
                      </a:r>
                    </a:p>
                  </a:txBody>
                  <a:tcPr>
                    <a:solidFill>
                      <a:srgbClr val="23AAA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/search</a:t>
                      </a:r>
                    </a:p>
                  </a:txBody>
                  <a:tcPr>
                    <a:solidFill>
                      <a:srgbClr val="23AAA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Search destination (weather, buses, hotels)</a:t>
                      </a:r>
                    </a:p>
                  </a:txBody>
                  <a:tcPr>
                    <a:solidFill>
                      <a:srgbClr val="23AA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3870"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/book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Book bus + hotel (saves to DB)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3870"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GET</a:t>
                      </a:r>
                    </a:p>
                  </a:txBody>
                  <a:tcPr>
                    <a:solidFill>
                      <a:srgbClr val="F39E3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/bookings</a:t>
                      </a:r>
                    </a:p>
                  </a:txBody>
                  <a:tcPr>
                    <a:solidFill>
                      <a:srgbClr val="F39E3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Retrieve all saved bookings</a:t>
                      </a:r>
                    </a:p>
                  </a:txBody>
                  <a:tcPr>
                    <a:solidFill>
                      <a:srgbClr val="F39E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6233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7D957-A582-6C72-EE04-C3EEA05F9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77D0261-18AA-4B96-01A3-9EC3EDA1E955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94AA65-7C6D-E9D8-8060-5740C1908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48" y="628650"/>
            <a:ext cx="3705225" cy="512444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96F9CB1-C2EF-4EAC-0C4A-881FF4521511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C6C729-F00D-EE07-A275-E5525C02F7CD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8BC0C17-0F90-934C-2862-7ADFC403C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C172B84-3940-722B-14ED-EA94563D45EE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DC03BEB-4B82-0D5C-BCF9-47DF90B46C2D}"/>
              </a:ext>
            </a:extLst>
          </p:cNvPr>
          <p:cNvSpPr txBox="1"/>
          <p:nvPr/>
        </p:nvSpPr>
        <p:spPr>
          <a:xfrm>
            <a:off x="770733" y="2575299"/>
            <a:ext cx="61507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Real-time Weather: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Fetches from Open-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Meteo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API.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Example: Hyderabad → Vijayawada on 15 Sept shows 'Light Rain'.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Suggestion: Carry an umbrella 🌂.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EA5BFE-8397-307D-8123-3BA22536BBC4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D10E12-F810-CFB1-48A7-AB40A75BB185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37B57C-1CE9-9B1B-EAA2-D0678E71899F}"/>
              </a:ext>
            </a:extLst>
          </p:cNvPr>
          <p:cNvSpPr txBox="1"/>
          <p:nvPr/>
        </p:nvSpPr>
        <p:spPr>
          <a:xfrm>
            <a:off x="770733" y="849391"/>
            <a:ext cx="5477667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Detailed Use Case 1</a:t>
            </a:r>
          </a:p>
        </p:txBody>
      </p:sp>
    </p:spTree>
    <p:extLst>
      <p:ext uri="{BB962C8B-B14F-4D97-AF65-F5344CB8AC3E}">
        <p14:creationId xmlns:p14="http://schemas.microsoft.com/office/powerpoint/2010/main" val="2476998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</TotalTime>
  <Words>1227</Words>
  <Application>Microsoft Office PowerPoint</Application>
  <PresentationFormat>Widescreen</PresentationFormat>
  <Paragraphs>185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Aditya Nandanwar</dc:creator>
  <cp:lastModifiedBy>Aravind Puttapaka</cp:lastModifiedBy>
  <cp:revision>85</cp:revision>
  <dcterms:created xsi:type="dcterms:W3CDTF">2025-08-25T08:51:55Z</dcterms:created>
  <dcterms:modified xsi:type="dcterms:W3CDTF">2025-09-10T10:14:32Z</dcterms:modified>
</cp:coreProperties>
</file>